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44"/>
  </p:notesMasterIdLst>
  <p:sldIdLst>
    <p:sldId id="334" r:id="rId2"/>
    <p:sldId id="256" r:id="rId3"/>
    <p:sldId id="345" r:id="rId4"/>
    <p:sldId id="342" r:id="rId5"/>
    <p:sldId id="343" r:id="rId6"/>
    <p:sldId id="344" r:id="rId7"/>
    <p:sldId id="257" r:id="rId8"/>
    <p:sldId id="259" r:id="rId9"/>
    <p:sldId id="260" r:id="rId10"/>
    <p:sldId id="307" r:id="rId11"/>
    <p:sldId id="309" r:id="rId12"/>
    <p:sldId id="310" r:id="rId13"/>
    <p:sldId id="311" r:id="rId14"/>
    <p:sldId id="335" r:id="rId15"/>
    <p:sldId id="312" r:id="rId16"/>
    <p:sldId id="314" r:id="rId17"/>
    <p:sldId id="316" r:id="rId18"/>
    <p:sldId id="336" r:id="rId19"/>
    <p:sldId id="337" r:id="rId20"/>
    <p:sldId id="317" r:id="rId21"/>
    <p:sldId id="318" r:id="rId22"/>
    <p:sldId id="319" r:id="rId23"/>
    <p:sldId id="322" r:id="rId24"/>
    <p:sldId id="323" r:id="rId25"/>
    <p:sldId id="338" r:id="rId26"/>
    <p:sldId id="339" r:id="rId27"/>
    <p:sldId id="340" r:id="rId28"/>
    <p:sldId id="324" r:id="rId29"/>
    <p:sldId id="341" r:id="rId30"/>
    <p:sldId id="325" r:id="rId31"/>
    <p:sldId id="326" r:id="rId32"/>
    <p:sldId id="330" r:id="rId33"/>
    <p:sldId id="328" r:id="rId34"/>
    <p:sldId id="331" r:id="rId35"/>
    <p:sldId id="321" r:id="rId36"/>
    <p:sldId id="320" r:id="rId37"/>
    <p:sldId id="332" r:id="rId38"/>
    <p:sldId id="271" r:id="rId39"/>
    <p:sldId id="272" r:id="rId40"/>
    <p:sldId id="273" r:id="rId41"/>
    <p:sldId id="333" r:id="rId42"/>
    <p:sldId id="281" r:id="rId43"/>
  </p:sldIdLst>
  <p:sldSz cx="9144000" cy="6858000" type="screen4x3"/>
  <p:notesSz cx="7559675" cy="1069181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FFDA9C3-7874-4C30-A050-DCB7039CA849}">
          <p14:sldIdLst>
            <p14:sldId id="334"/>
            <p14:sldId id="256"/>
            <p14:sldId id="345"/>
            <p14:sldId id="342"/>
            <p14:sldId id="343"/>
            <p14:sldId id="344"/>
            <p14:sldId id="257"/>
            <p14:sldId id="259"/>
            <p14:sldId id="260"/>
          </p14:sldIdLst>
        </p14:section>
        <p14:section name="method" id="{615BF601-6DFA-4477-B4E3-7A78E18324D3}">
          <p14:sldIdLst>
            <p14:sldId id="307"/>
            <p14:sldId id="309"/>
            <p14:sldId id="310"/>
            <p14:sldId id="311"/>
            <p14:sldId id="335"/>
            <p14:sldId id="312"/>
            <p14:sldId id="314"/>
            <p14:sldId id="316"/>
            <p14:sldId id="336"/>
            <p14:sldId id="337"/>
            <p14:sldId id="317"/>
            <p14:sldId id="318"/>
          </p14:sldIdLst>
        </p14:section>
        <p14:section name="examples" id="{5B176F0B-6B7E-4C7C-925B-ABC5D71FF4E5}">
          <p14:sldIdLst>
            <p14:sldId id="319"/>
            <p14:sldId id="322"/>
            <p14:sldId id="323"/>
            <p14:sldId id="338"/>
            <p14:sldId id="339"/>
            <p14:sldId id="340"/>
            <p14:sldId id="324"/>
            <p14:sldId id="341"/>
            <p14:sldId id="325"/>
            <p14:sldId id="326"/>
            <p14:sldId id="330"/>
            <p14:sldId id="328"/>
            <p14:sldId id="331"/>
            <p14:sldId id="321"/>
            <p14:sldId id="320"/>
            <p14:sldId id="332"/>
            <p14:sldId id="271"/>
            <p14:sldId id="272"/>
            <p14:sldId id="273"/>
            <p14:sldId id="33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74256" autoAdjust="0"/>
  </p:normalViewPr>
  <p:slideViewPr>
    <p:cSldViewPr>
      <p:cViewPr varScale="1">
        <p:scale>
          <a:sx n="67" d="100"/>
          <a:sy n="67" d="100"/>
        </p:scale>
        <p:origin x="1733" y="67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BB896566-79B2-4ADB-A69C-B80C986E0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C395ED1C-F059-443D-A630-9B0F950F15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766BE4CB-3657-4B7C-956B-CBDF50E330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680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759636D-F2E0-41F0-803D-C78D167160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589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198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46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7924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566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5165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296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6296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7910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25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1130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28042A41-FECE-4073-ABBE-4A4A45F246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680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65DB5195-0CDC-4272-A865-9D13A328882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D28581C8-53C8-48CA-B51D-C8804B2F67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680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044FA318-2FFF-4FE4-935D-483C10F5BB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01C2F64F-992E-42B8-BDB0-33D29FC691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680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22823909-C5C7-453A-8ADF-CC393B1E20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C9914DEF-6AE8-4C1B-B025-46927E9B0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680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E693C6BD-561B-46B9-B2E7-2904F0429D8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768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5C0F6CA8-39D6-4600-B5E7-50D21CDEA4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680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6" name="Text Box 2">
            <a:extLst>
              <a:ext uri="{FF2B5EF4-FFF2-40B4-BE49-F238E27FC236}">
                <a16:creationId xmlns:a16="http://schemas.microsoft.com/office/drawing/2014/main" id="{9E7C706C-2A1B-418A-9C1D-F91383F21F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D39D695B-740C-4E0A-A54D-B598D3CAD2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680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822C8FA3-6807-486A-8013-6106AECA528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FF13ECF3-B2C5-4ACB-9FC5-059DD3D25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303213"/>
            <a:ext cx="4876800" cy="3657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BC94DB6-F986-4F30-AA80-BA1B0D3F2B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342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9804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00075" y="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521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Group 2">
            <a:extLst>
              <a:ext uri="{FF2B5EF4-FFF2-40B4-BE49-F238E27FC236}">
                <a16:creationId xmlns:a16="http://schemas.microsoft.com/office/drawing/2014/main" id="{91E67E02-9A4D-48FC-8838-17B4ED41642B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95235" name="Group 3">
              <a:extLst>
                <a:ext uri="{FF2B5EF4-FFF2-40B4-BE49-F238E27FC236}">
                  <a16:creationId xmlns:a16="http://schemas.microsoft.com/office/drawing/2014/main" id="{DC642B10-CF61-4868-B93E-BBD12412D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95236" name="Rectangle 4">
                <a:extLst>
                  <a:ext uri="{FF2B5EF4-FFF2-40B4-BE49-F238E27FC236}">
                    <a16:creationId xmlns:a16="http://schemas.microsoft.com/office/drawing/2014/main" id="{E3BF9B92-B0D2-403A-B236-96022C43F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95237" name="Rectangle 5">
                <a:extLst>
                  <a:ext uri="{FF2B5EF4-FFF2-40B4-BE49-F238E27FC236}">
                    <a16:creationId xmlns:a16="http://schemas.microsoft.com/office/drawing/2014/main" id="{744F1CE8-C399-4090-B56A-E9324712F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95238" name="Group 6">
              <a:extLst>
                <a:ext uri="{FF2B5EF4-FFF2-40B4-BE49-F238E27FC236}">
                  <a16:creationId xmlns:a16="http://schemas.microsoft.com/office/drawing/2014/main" id="{8F4E7697-1430-4753-B86B-682BFD2FDD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95239" name="Rectangle 7">
                <a:extLst>
                  <a:ext uri="{FF2B5EF4-FFF2-40B4-BE49-F238E27FC236}">
                    <a16:creationId xmlns:a16="http://schemas.microsoft.com/office/drawing/2014/main" id="{180E29C8-1401-46CA-B30E-2EA37EAF2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95240" name="Rectangle 8">
                <a:extLst>
                  <a:ext uri="{FF2B5EF4-FFF2-40B4-BE49-F238E27FC236}">
                    <a16:creationId xmlns:a16="http://schemas.microsoft.com/office/drawing/2014/main" id="{634B90FE-DA98-404E-A4F2-77CEFD519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sp>
          <p:nvSpPr>
            <p:cNvPr id="95241" name="Rectangle 9">
              <a:extLst>
                <a:ext uri="{FF2B5EF4-FFF2-40B4-BE49-F238E27FC236}">
                  <a16:creationId xmlns:a16="http://schemas.microsoft.com/office/drawing/2014/main" id="{42509569-D6F4-4F05-B3AD-AC31FE015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5242" name="Rectangle 10">
              <a:extLst>
                <a:ext uri="{FF2B5EF4-FFF2-40B4-BE49-F238E27FC236}">
                  <a16:creationId xmlns:a16="http://schemas.microsoft.com/office/drawing/2014/main" id="{969CCA5E-7674-4606-8D0F-32B174BD1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  <p:sp>
          <p:nvSpPr>
            <p:cNvPr id="95243" name="Rectangle 11">
              <a:extLst>
                <a:ext uri="{FF2B5EF4-FFF2-40B4-BE49-F238E27FC236}">
                  <a16:creationId xmlns:a16="http://schemas.microsoft.com/office/drawing/2014/main" id="{5C0E381B-85BA-4D7A-8D44-E470CD2CBF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/>
            </a:p>
          </p:txBody>
        </p:sp>
      </p:grpSp>
      <p:sp>
        <p:nvSpPr>
          <p:cNvPr id="95244" name="Rectangle 12">
            <a:extLst>
              <a:ext uri="{FF2B5EF4-FFF2-40B4-BE49-F238E27FC236}">
                <a16:creationId xmlns:a16="http://schemas.microsoft.com/office/drawing/2014/main" id="{2AC90E91-A45B-4F69-B933-7DB1736B90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5" name="Rectangle 13">
            <a:extLst>
              <a:ext uri="{FF2B5EF4-FFF2-40B4-BE49-F238E27FC236}">
                <a16:creationId xmlns:a16="http://schemas.microsoft.com/office/drawing/2014/main" id="{3B2E9DDB-C191-4CF3-9A9D-CC4C4437A64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6" name="Rectangle 14">
            <a:extLst>
              <a:ext uri="{FF2B5EF4-FFF2-40B4-BE49-F238E27FC236}">
                <a16:creationId xmlns:a16="http://schemas.microsoft.com/office/drawing/2014/main" id="{24CBDB0D-A088-4106-8D56-AABB0304BE8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95247" name="Rectangle 15">
            <a:extLst>
              <a:ext uri="{FF2B5EF4-FFF2-40B4-BE49-F238E27FC236}">
                <a16:creationId xmlns:a16="http://schemas.microsoft.com/office/drawing/2014/main" id="{235137F8-53FE-4556-8843-FF91C31C6F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2971800" y="6248400"/>
            <a:ext cx="3810000" cy="457200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95248" name="Rectangle 16">
            <a:extLst>
              <a:ext uri="{FF2B5EF4-FFF2-40B4-BE49-F238E27FC236}">
                <a16:creationId xmlns:a16="http://schemas.microsoft.com/office/drawing/2014/main" id="{F5A5705A-4D1D-4572-85EF-45A1162A9B3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760643D-7715-4893-B77B-D6331D5377E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0BB0-65F5-4BE9-8776-60A01BE8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E5527-D266-44E7-AF12-294D6762B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B7E60-F8B2-49F0-8AEA-FF00A181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2D40D-9993-4369-B460-0236E9C0B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AC1C6-38B0-430E-B900-119B4B8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338DDF-2D0D-4D25-BB77-067F7D7E39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06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78E071-E818-4454-8C77-63B79AA1A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FDECC-A4DB-4C5F-8FE6-7AAAC62B5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F1862-862D-4916-9A19-EEFC0E1C0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4F950-E5E7-42C5-A4F2-1B683000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69ED2-8C1B-4777-BA49-52D42D63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DC352F-DAF1-4CEA-B2A5-264343C50E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568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F85A-3C2F-4757-ACEB-E7F81449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081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0817D-3D75-46DE-8111-F7AF45C4ECC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82688" y="1600200"/>
            <a:ext cx="3810000" cy="4532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32A45-C00D-4B71-B9F0-C236AFC7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5088" y="1600200"/>
            <a:ext cx="3810000" cy="4532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74DF7-6DBD-4CF6-AD1D-5ED6F0C86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0" y="6243638"/>
            <a:ext cx="158115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C4067-4E8F-4B35-B330-15A7C293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248400"/>
            <a:ext cx="4953000" cy="45243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472BF-15A1-4C8B-A93E-5DFBF51A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3638"/>
            <a:ext cx="946150" cy="457200"/>
          </a:xfrm>
        </p:spPr>
        <p:txBody>
          <a:bodyPr/>
          <a:lstStyle>
            <a:lvl1pPr>
              <a:defRPr/>
            </a:lvl1pPr>
          </a:lstStyle>
          <a:p>
            <a:fld id="{F8EE301A-6565-4986-8847-19286862DE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93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D97C-97F5-447A-A022-3756AF78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5B3A2-A412-477B-A089-B5EB339C2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EC8C8-75CC-4DA6-A98A-62C735B3D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E238E-0752-4B20-97DF-461500F1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7049-15B9-4AA5-9361-C4AD1FB9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4D841B-93D7-45A6-BF6E-C63D86AEC0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218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DDD1-5539-4110-9169-11903026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5E73B-9D79-4D93-8E67-BC14E0D06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98393-C547-4736-86CF-B3C0FB6E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90740-97B7-4885-B5FD-232B7748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22C3F-2ABA-4E57-9D6E-684304E0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02063A-E545-46BA-9796-3D240B9948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95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9690-68A5-4059-835C-4F3499C9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E8E7-AD43-4522-BAA2-852D02C49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2688" y="1600200"/>
            <a:ext cx="3810000" cy="4532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B2A7E-74B3-4555-B9AC-19DEB2358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5088" y="1600200"/>
            <a:ext cx="3810000" cy="4532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23628-8844-4659-BDCD-D309A3A8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13D78-187B-459A-B576-F0233B8A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1D904-A670-431A-B64B-0FB463D0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B33E69-438B-4BB2-B6F3-A321E8954E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31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46B9-C0E3-4D74-B141-8630B49E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BED68-5AE2-4BD3-B053-D71EED46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A4C64-9751-4853-B739-CCF52876F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ECA0D-47BD-4AAB-852B-982631AD8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3F815-7839-4994-9791-A9BDBC895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FC3B06-58DC-4862-A4F7-DD53C5B5C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06111-0266-4F09-B68D-208D5972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D33E8-74A2-4B5C-BC58-228868E9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9B79A1-2DD7-47B2-B05B-E47CBE5DD7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68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87A9-3FF6-4952-92B8-03BB8FA8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F9CBA-A01C-46CF-9C65-87CF961D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38F6F-4DEC-434F-8CB4-A7C06E59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C717F-C28C-429D-9A1D-F9C688C8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A9989-5425-4910-BDC9-543BA07DB1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12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9603E-2972-4C45-82C4-FD87CC30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C08417-9427-4649-A707-102A6F35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B48FD-8F54-43C6-94DE-DE49DE26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D288B6-4FA7-489E-B8F9-4B3C85268C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658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07DA-BC04-44C1-B374-921277D8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E57DB-E45C-49FD-9639-F1B1838E6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4CD6C-F06C-4A48-8020-01A1CCE55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3644C-2967-4740-A0E2-490E57C3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0A0F4-AC05-478A-BDA9-ECCC9759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C1F50-5C32-4C75-8499-B9603036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2C158-463C-45EC-B918-E8F0673728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25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98E5-FF13-49C5-B3D7-A65652B0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46DF2-6B41-45DD-9EC3-58B7C2132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2F9B0-25F1-4CB4-B4EC-BB4B20603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D867E-FD91-4A5A-B440-080BF29E5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B052D-DF06-46EB-B81B-836DD2E3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69515-093E-4556-8E30-93926181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F5F376-6E2E-4F0E-B521-06BFBDC11F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56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522CC7EA-AB0B-4523-8E56-672D4C82B0E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290513" y="720725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7C3C8C35-5741-42B7-B3E7-28F555AFF65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73100" y="72072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94212" name="Rectangle 4">
            <a:extLst>
              <a:ext uri="{FF2B5EF4-FFF2-40B4-BE49-F238E27FC236}">
                <a16:creationId xmlns:a16="http://schemas.microsoft.com/office/drawing/2014/main" id="{71755419-ACC6-4AFD-A18B-D8B0FDE60F1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4338" y="1143000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DFCAA1BF-228F-4140-ACDE-BFC4D7F8D9C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84225" y="114300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5BF73846-254D-49D3-9E12-DD82393991F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0" y="106997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4D4C1339-AF14-4206-A82A-4546DD93D2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94216" name="Rectangle 8">
            <a:extLst>
              <a:ext uri="{FF2B5EF4-FFF2-40B4-BE49-F238E27FC236}">
                <a16:creationId xmlns:a16="http://schemas.microsoft.com/office/drawing/2014/main" id="{EE90332A-1E27-4F3E-83D1-2FA2D19BFB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5913" y="140335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altLang="en-US" sz="2400"/>
          </a:p>
        </p:txBody>
      </p:sp>
      <p:sp>
        <p:nvSpPr>
          <p:cNvPr id="94217" name="Rectangle 9">
            <a:extLst>
              <a:ext uri="{FF2B5EF4-FFF2-40B4-BE49-F238E27FC236}">
                <a16:creationId xmlns:a16="http://schemas.microsoft.com/office/drawing/2014/main" id="{DD65C3AC-40E3-4284-9C2F-129892484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FAEEF209-2928-41A1-BF50-FA7EF828A6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600200"/>
            <a:ext cx="7772400" cy="453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0EF173F-0693-4837-A42F-48E4BA1CA57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581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r>
              <a:rPr lang="en-US" altLang="en-US"/>
              <a:t>20030107</a:t>
            </a:r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C329D217-6773-4020-8686-2EB56FB204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248400"/>
            <a:ext cx="49530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r>
              <a:rPr lang="en-US" altLang="en-US"/>
              <a:t>Reaction-Diffusion by A.Sacan &amp; S.Girgin</a:t>
            </a:r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3824983A-2546-4698-A91F-E35EF852F1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3638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4C40C1F8-255F-48EA-A77A-4AA2F1942C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csail.mit.edu/mac/projects/amorphous/GrayScott/" TargetMode="External"/><Relationship Id="rId2" Type="http://schemas.openxmlformats.org/officeDocument/2006/relationships/hyperlink" Target="http://mrob.com/pub/comp/xmorphia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3" y="450221"/>
            <a:ext cx="8454557" cy="3918123"/>
          </a:xfrm>
          <a:prstGeom prst="rect">
            <a:avLst/>
          </a:prstGeom>
          <a:solidFill>
            <a:srgbClr val="40404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21269"/>
            <a:ext cx="5024434" cy="1877811"/>
          </a:xfrm>
          <a:prstGeom prst="rect">
            <a:avLst/>
          </a:prstGeom>
          <a:solidFill>
            <a:srgbClr val="A5A5A5">
              <a:alpha val="8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4508" y="4521270"/>
            <a:ext cx="1586592" cy="1890204"/>
          </a:xfrm>
          <a:prstGeom prst="rect">
            <a:avLst/>
          </a:prstGeom>
          <a:solidFill>
            <a:srgbClr val="5B524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BE915-A89F-4011-A4C5-86D81942B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5029200"/>
            <a:ext cx="7772400" cy="453231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MATH 585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633857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731A-0D31-4FF1-9FC8-881295D5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176735"/>
            <a:ext cx="7793037" cy="1081087"/>
          </a:xfrm>
        </p:spPr>
        <p:txBody>
          <a:bodyPr/>
          <a:lstStyle/>
          <a:p>
            <a:r>
              <a:rPr lang="en-US" dirty="0"/>
              <a:t>Turing Instability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E0D57-A4DE-4DD8-902C-7B982953B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0938" y="2034904"/>
            <a:ext cx="7002462" cy="44373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diffusion driven instability ( Turing Instability), occurs when a steady state, stable in the absence of diffusion, becomes unstable when diffusion is present.</a:t>
            </a: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DAA1A-06E5-400E-AA5A-F5E1CE10E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E301A-6565-4986-8847-19286862DE7C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745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C97653A-9DD7-4A62-B61E-775A4F55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918"/>
            <a:ext cx="7886700" cy="804862"/>
          </a:xfrm>
        </p:spPr>
        <p:txBody>
          <a:bodyPr/>
          <a:lstStyle/>
          <a:p>
            <a:r>
              <a:rPr lang="en-US" sz="4000" dirty="0"/>
              <a:t>Conditions for Turing Instabilities</a:t>
            </a:r>
            <a:endParaRPr lang="en-CA" sz="4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B3F79A-E0FF-4877-8941-0408D5932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717674"/>
            <a:ext cx="8172450" cy="3463925"/>
          </a:xfrm>
        </p:spPr>
        <p:txBody>
          <a:bodyPr/>
          <a:lstStyle/>
          <a:p>
            <a:pPr marL="514350" indent="-514350">
              <a:buAutoNum type="romanLcParenBoth"/>
            </a:pPr>
            <a:r>
              <a:rPr lang="en-US" sz="3200" b="1" dirty="0">
                <a:solidFill>
                  <a:srgbClr val="FF0000"/>
                </a:solidFill>
              </a:rPr>
              <a:t>Stability in the zero-diffusion case </a:t>
            </a:r>
            <a:r>
              <a:rPr lang="en-US" sz="3200" dirty="0"/>
              <a:t>so that if the chemicals are not diffusing, or they diffuse at the same rate, they will tend to go to an equilibrium state.</a:t>
            </a:r>
          </a:p>
          <a:p>
            <a:pPr marL="514350" indent="-514350">
              <a:buAutoNum type="romanLcParenBoth"/>
            </a:pPr>
            <a:r>
              <a:rPr lang="en-US" sz="3200" b="1" dirty="0">
                <a:solidFill>
                  <a:srgbClr val="FF0000"/>
                </a:solidFill>
              </a:rPr>
              <a:t>Instability when diffusion is added </a:t>
            </a:r>
            <a:r>
              <a:rPr lang="en-US" sz="3200" dirty="0"/>
              <a:t>such that a small perturbation away from equilibrium will lead to a (drastic) change in the spatial structure and patterns will form. </a:t>
            </a:r>
            <a:endParaRPr lang="en-CA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A326A-B197-4224-B0A9-263663BF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A9989-5425-4910-BDC9-543BA07DB1B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41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596A4-E7BA-4EC9-8AF8-49AB0E8E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2063A-E545-46BA-9796-3D240B994867}" type="slidenum">
              <a:rPr lang="en-US" altLang="en-US" smtClean="0"/>
              <a:pPr/>
              <a:t>12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30ABDE-0B39-46D4-99AC-CFAF19E0DF7D}"/>
                  </a:ext>
                </a:extLst>
              </p:cNvPr>
              <p:cNvSpPr/>
              <p:nvPr/>
            </p:nvSpPr>
            <p:spPr>
              <a:xfrm>
                <a:off x="800100" y="3048000"/>
                <a:ext cx="838200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We assume a stationary uniform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200" dirty="0"/>
                  <a:t> exists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200" dirty="0"/>
                  <a:t>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F30ABDE-0B39-46D4-99AC-CFAF19E0D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3048000"/>
                <a:ext cx="8382000" cy="1077218"/>
              </a:xfrm>
              <a:prstGeom prst="rect">
                <a:avLst/>
              </a:prstGeom>
              <a:blipFill>
                <a:blip r:embed="rId2"/>
                <a:stretch>
                  <a:fillRect l="-1818" t="-7345" b="-169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DB806-97A3-4A91-86C1-6646447F0C45}"/>
                  </a:ext>
                </a:extLst>
              </p:cNvPr>
              <p:cNvSpPr/>
              <p:nvPr/>
            </p:nvSpPr>
            <p:spPr>
              <a:xfrm>
                <a:off x="736600" y="4495800"/>
                <a:ext cx="8407400" cy="1124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3200" dirty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3200" dirty="0"/>
                  <a:t>+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CA" sz="3200" dirty="0"/>
                  <a:t> </a:t>
                </a:r>
              </a:p>
              <a:p>
                <a:r>
                  <a:rPr lang="en-CA" sz="32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32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200" dirty="0"/>
                  <a:t> are small.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3DB806-97A3-4A91-86C1-6646447F0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4495800"/>
                <a:ext cx="8407400" cy="1124603"/>
              </a:xfrm>
              <a:prstGeom prst="rect">
                <a:avLst/>
              </a:prstGeom>
              <a:blipFill>
                <a:blip r:embed="rId3"/>
                <a:stretch>
                  <a:fillRect l="-1885" t="-5435" b="-157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A6D01D6-FFF2-4F1F-9218-8AFBEBFED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9050"/>
            <a:ext cx="2895600" cy="16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24B32-47C7-4D51-A36F-570154E4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13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4B6FDDA-CC55-4A91-B489-F44C01086FB7}"/>
                  </a:ext>
                </a:extLst>
              </p:cNvPr>
              <p:cNvSpPr/>
              <p:nvPr/>
            </p:nvSpPr>
            <p:spPr>
              <a:xfrm>
                <a:off x="1018100" y="1752601"/>
                <a:ext cx="9040299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We can </a:t>
                </a:r>
                <a:r>
                  <a:rPr lang="en-US" sz="3200" u="sng" dirty="0"/>
                  <a:t>Taylor expand </a:t>
                </a:r>
                <a:r>
                  <a:rPr lang="en-US" sz="3200" dirty="0"/>
                  <a:t>about the fixed points </a:t>
                </a:r>
              </a:p>
              <a:p>
                <a:r>
                  <a:rPr lang="en-US" sz="3200" dirty="0"/>
                  <a:t>and then we </a:t>
                </a:r>
                <a:r>
                  <a:rPr lang="en-US" sz="3200" u="sng" dirty="0"/>
                  <a:t>linearize</a:t>
                </a:r>
                <a:r>
                  <a:rPr lang="en-US" sz="3200" dirty="0"/>
                  <a:t> our RD system about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200" dirty="0"/>
                  <a:t>, we get,</a:t>
                </a:r>
              </a:p>
              <a:p>
                <a:endParaRPr lang="en-CA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4B6FDDA-CC55-4A91-B489-F44C0108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00" y="1752601"/>
                <a:ext cx="9040299" cy="2062103"/>
              </a:xfrm>
              <a:prstGeom prst="rect">
                <a:avLst/>
              </a:prstGeom>
              <a:blipFill>
                <a:blip r:embed="rId2"/>
                <a:stretch>
                  <a:fillRect l="-1686" t="-38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074F0F0-4496-45C2-840C-67C1F24342AB}"/>
              </a:ext>
            </a:extLst>
          </p:cNvPr>
          <p:cNvSpPr/>
          <p:nvPr/>
        </p:nvSpPr>
        <p:spPr>
          <a:xfrm>
            <a:off x="1162050" y="3814704"/>
            <a:ext cx="7296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/>
              <a:t>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335969-3058-430E-A54E-52E71C41EDF6}"/>
                  </a:ext>
                </a:extLst>
              </p:cNvPr>
              <p:cNvSpPr txBox="1"/>
              <p:nvPr/>
            </p:nvSpPr>
            <p:spPr>
              <a:xfrm>
                <a:off x="1162050" y="3518757"/>
                <a:ext cx="6610350" cy="1510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3600" dirty="0"/>
                  <a:t> . . .</a:t>
                </a:r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335969-3058-430E-A54E-52E71C41E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3518757"/>
                <a:ext cx="6610350" cy="1510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16ECFE-ABB3-491A-AC4F-6905AA1E1631}"/>
                  </a:ext>
                </a:extLst>
              </p:cNvPr>
              <p:cNvSpPr txBox="1"/>
              <p:nvPr/>
            </p:nvSpPr>
            <p:spPr>
              <a:xfrm>
                <a:off x="1162050" y="4569910"/>
                <a:ext cx="6610350" cy="1510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̃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3600" dirty="0"/>
                  <a:t> . . .</a:t>
                </a:r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16ECFE-ABB3-491A-AC4F-6905AA1E1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4569910"/>
                <a:ext cx="6610350" cy="1510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41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E4D9C-4CDF-4E12-B536-9ED2C619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A93953-45DE-4C2E-95DD-04EDA1376443}"/>
              </a:ext>
            </a:extLst>
          </p:cNvPr>
          <p:cNvSpPr/>
          <p:nvPr/>
        </p:nvSpPr>
        <p:spPr>
          <a:xfrm>
            <a:off x="914400" y="19812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dirty="0"/>
              <a:t>In matrix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247AC0-8097-4DD2-9A2B-350056176C19}"/>
                  </a:ext>
                </a:extLst>
              </p:cNvPr>
              <p:cNvSpPr/>
              <p:nvPr/>
            </p:nvSpPr>
            <p:spPr>
              <a:xfrm>
                <a:off x="2870200" y="2913602"/>
                <a:ext cx="5382699" cy="1030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f>
                          <m:fPr>
                            <m:ctrlPr>
                              <a:rPr lang="en-CA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36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247AC0-8097-4DD2-9A2B-350056176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200" y="2913602"/>
                <a:ext cx="5382699" cy="1030795"/>
              </a:xfrm>
              <a:prstGeom prst="rect">
                <a:avLst/>
              </a:prstGeom>
              <a:blipFill>
                <a:blip r:embed="rId2"/>
                <a:stretch>
                  <a:fillRect b="-11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7870D2-F7BD-4A3C-9FF6-0CF4A5464498}"/>
                  </a:ext>
                </a:extLst>
              </p:cNvPr>
              <p:cNvSpPr/>
              <p:nvPr/>
            </p:nvSpPr>
            <p:spPr>
              <a:xfrm>
                <a:off x="914400" y="4292024"/>
                <a:ext cx="7771230" cy="1010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/>
                  <a:t> and D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/>
                  <a:t>  </a:t>
                </a:r>
                <a:endParaRPr lang="en-CA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7870D2-F7BD-4A3C-9FF6-0CF4A5464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292024"/>
                <a:ext cx="7771230" cy="1010918"/>
              </a:xfrm>
              <a:prstGeom prst="rect">
                <a:avLst/>
              </a:prstGeom>
              <a:blipFill>
                <a:blip r:embed="rId3"/>
                <a:stretch>
                  <a:fillRect l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55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AD5AB-3638-4E6C-9CB7-1C01470C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15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17F963-9362-49AE-81C8-3DC043A2B16C}"/>
                  </a:ext>
                </a:extLst>
              </p:cNvPr>
              <p:cNvSpPr/>
              <p:nvPr/>
            </p:nvSpPr>
            <p:spPr>
              <a:xfrm>
                <a:off x="2133600" y="3124200"/>
                <a:ext cx="4670894" cy="1125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̃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17F963-9362-49AE-81C8-3DC043A2B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124200"/>
                <a:ext cx="4670894" cy="11256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23E13BF-F42C-41F7-B9FE-0D420C55438C}"/>
              </a:ext>
            </a:extLst>
          </p:cNvPr>
          <p:cNvSpPr/>
          <p:nvPr/>
        </p:nvSpPr>
        <p:spPr>
          <a:xfrm>
            <a:off x="800100" y="1752600"/>
            <a:ext cx="7505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diffusion-less linearized system has the following form: 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97095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5FBE1-3C4D-4256-B42A-CC598EAD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626A5B-79AE-4E6F-AD72-5B04B716626D}"/>
                  </a:ext>
                </a:extLst>
              </p:cNvPr>
              <p:cNvSpPr/>
              <p:nvPr/>
            </p:nvSpPr>
            <p:spPr>
              <a:xfrm>
                <a:off x="1162050" y="1752601"/>
                <a:ext cx="7677150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Conditions for the stability of our RD system: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Trace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&lt; 0. 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800" dirty="0"/>
                  <a:t> &lt;0)</a:t>
                </a:r>
              </a:p>
              <a:p>
                <a:r>
                  <a:rPr lang="en-US" sz="2800" dirty="0"/>
                  <a:t>Determinant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&gt;0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CA" sz="2800" dirty="0"/>
                  <a:t>-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&gt;0).</m:t>
                    </m:r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626A5B-79AE-4E6F-AD72-5B04B7166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1752601"/>
                <a:ext cx="7677150" cy="1815882"/>
              </a:xfrm>
              <a:prstGeom prst="rect">
                <a:avLst/>
              </a:prstGeom>
              <a:blipFill>
                <a:blip r:embed="rId3"/>
                <a:stretch>
                  <a:fillRect l="-1668" t="-3704" b="-80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975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52680-F9F7-4FD9-8604-3506E529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A88A7D-F484-4D15-834F-0116DD3E3A48}"/>
                  </a:ext>
                </a:extLst>
              </p:cNvPr>
              <p:cNvSpPr/>
              <p:nvPr/>
            </p:nvSpPr>
            <p:spPr>
              <a:xfrm>
                <a:off x="990600" y="1600201"/>
                <a:ext cx="7956550" cy="4069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3200" dirty="0"/>
                  <a:t>We set,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̃"/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2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𝑞𝑥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  <a:p>
                <a:pPr algn="ctr"/>
                <a:r>
                  <a:rPr lang="en-CA" sz="3200" dirty="0"/>
                  <a:t>and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̃"/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2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𝑞𝑥</m:t>
                        </m:r>
                      </m:sup>
                    </m:sSup>
                  </m:oMath>
                </a14:m>
                <a:r>
                  <a:rPr lang="en-CA" sz="3200" dirty="0"/>
                  <a:t>,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where each</a:t>
                </a:r>
                <a:r>
                  <a:rPr lang="en-US" sz="3200" i="1" dirty="0"/>
                  <a:t> q </a:t>
                </a:r>
                <a:r>
                  <a:rPr lang="en-US" sz="3200" dirty="0"/>
                  <a:t>is the wave-number of a Fourier mode.</a:t>
                </a:r>
                <a:endParaRPr lang="en-CA" sz="3200" dirty="0"/>
              </a:p>
              <a:p>
                <a:endParaRPr lang="en-CA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A88A7D-F484-4D15-834F-0116DD3E3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00201"/>
                <a:ext cx="7956550" cy="4069897"/>
              </a:xfrm>
              <a:prstGeom prst="rect">
                <a:avLst/>
              </a:prstGeom>
              <a:blipFill>
                <a:blip r:embed="rId3"/>
                <a:stretch>
                  <a:fillRect l="-1992" t="-19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820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0E135-2D6A-4824-9F51-762DCB6C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BD4F2A-2260-4B18-B4FD-ADFE0B1BB490}"/>
                  </a:ext>
                </a:extLst>
              </p:cNvPr>
              <p:cNvSpPr/>
              <p:nvPr/>
            </p:nvSpPr>
            <p:spPr>
              <a:xfrm>
                <a:off x="1828800" y="2514600"/>
                <a:ext cx="6392840" cy="1080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𝑖𝑞𝑥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𝑖𝑞𝑥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BD4F2A-2260-4B18-B4FD-ADFE0B1BB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514600"/>
                <a:ext cx="6392840" cy="1080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63938B-3F99-4BA3-B646-5742380B5239}"/>
                  </a:ext>
                </a:extLst>
              </p:cNvPr>
              <p:cNvSpPr/>
              <p:nvPr/>
            </p:nvSpPr>
            <p:spPr>
              <a:xfrm>
                <a:off x="1828800" y="3595089"/>
                <a:ext cx="6411435" cy="10804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𝑖𝑞𝑥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𝑖𝑞𝑥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63938B-3F99-4BA3-B646-5742380B5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595089"/>
                <a:ext cx="6411435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625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69A35-8BC1-430A-A845-641E38B0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287FD-22B2-4EDB-AA25-7E274E691A76}"/>
              </a:ext>
            </a:extLst>
          </p:cNvPr>
          <p:cNvSpPr/>
          <p:nvPr/>
        </p:nvSpPr>
        <p:spPr>
          <a:xfrm>
            <a:off x="838200" y="2057400"/>
            <a:ext cx="784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  <a:latin typeface="Gentium Basic"/>
              </a:rPr>
              <a:t>After we perturb the system by find that the Jacobian for this system is: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889355-8B32-4685-A2EF-59CF339F31D9}"/>
                  </a:ext>
                </a:extLst>
              </p:cNvPr>
              <p:cNvSpPr/>
              <p:nvPr/>
            </p:nvSpPr>
            <p:spPr>
              <a:xfrm>
                <a:off x="1200150" y="3480346"/>
                <a:ext cx="7956550" cy="1208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CA" sz="3200" dirty="0"/>
                  <a:t>  =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889355-8B32-4685-A2EF-59CF339F3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3480346"/>
                <a:ext cx="7956550" cy="12087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33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1370EB79-49C9-4FC4-979C-2704B8EBF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1601" y="457200"/>
            <a:ext cx="3962399" cy="1954706"/>
          </a:xfrm>
          <a:noFill/>
        </p:spPr>
        <p:txBody>
          <a:bodyPr lIns="90000" tIns="46800" rIns="90000" bIns="46800" anchor="b">
            <a:normAutofit fontScale="90000"/>
          </a:bodyPr>
          <a:lstStyle/>
          <a:p>
            <a:pPr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sz="3700" dirty="0"/>
              <a:t>Pattern Formation </a:t>
            </a:r>
            <a:br>
              <a:rPr lang="en-GB" altLang="en-US" sz="3700" dirty="0"/>
            </a:br>
            <a:r>
              <a:rPr lang="en-GB" altLang="en-US" sz="3700" dirty="0"/>
              <a:t>by</a:t>
            </a:r>
            <a:br>
              <a:rPr lang="en-GB" altLang="en-US" sz="3700" dirty="0"/>
            </a:br>
            <a:r>
              <a:rPr lang="en-GB" altLang="en-US" sz="3700" dirty="0"/>
              <a:t>Reaction-Diffusion</a:t>
            </a:r>
            <a:br>
              <a:rPr lang="en-GB" altLang="en-US" sz="3700" dirty="0"/>
            </a:br>
            <a:r>
              <a:rPr lang="en-GB" altLang="en-US" sz="3700" dirty="0"/>
              <a:t>(RD)</a:t>
            </a:r>
            <a:br>
              <a:rPr lang="en-GB" altLang="en-US" sz="3700" dirty="0"/>
            </a:br>
            <a:r>
              <a:rPr lang="en-GB" altLang="en-US" sz="3700" dirty="0"/>
              <a:t> 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DFC840F-2CD7-42D1-BDBD-8DCEADA6307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174088" y="1984278"/>
            <a:ext cx="3483937" cy="11478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t">
            <a:normAutofit/>
          </a:bodyPr>
          <a:lstStyle/>
          <a:p>
            <a:pPr marL="431800" lvl="1" indent="-215900">
              <a:spcBef>
                <a:spcPts val="788"/>
              </a:spcBef>
              <a:buSzPct val="45000"/>
              <a:buFont typeface="StarSymbol" charset="0"/>
              <a:buNone/>
              <a:tabLst>
                <a:tab pos="431800" algn="l"/>
                <a:tab pos="1346200" algn="l"/>
                <a:tab pos="2260600" algn="l"/>
                <a:tab pos="3175000" algn="l"/>
                <a:tab pos="4089400" algn="l"/>
                <a:tab pos="5003800" algn="l"/>
                <a:tab pos="5918200" algn="l"/>
                <a:tab pos="6832600" algn="l"/>
                <a:tab pos="7747000" algn="l"/>
                <a:tab pos="8661400" algn="l"/>
                <a:tab pos="9575800" algn="l"/>
                <a:tab pos="10490200" algn="l"/>
              </a:tabLst>
            </a:pPr>
            <a:r>
              <a:rPr lang="en-GB" altLang="en-US" sz="17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Fahim Alam</a:t>
            </a:r>
          </a:p>
          <a:p>
            <a:pPr marL="431800" lvl="1" indent="-215900">
              <a:spcBef>
                <a:spcPts val="788"/>
              </a:spcBef>
              <a:buSzPct val="45000"/>
              <a:buFont typeface="StarSymbol" charset="0"/>
              <a:buNone/>
              <a:tabLst>
                <a:tab pos="431800" algn="l"/>
                <a:tab pos="1346200" algn="l"/>
                <a:tab pos="2260600" algn="l"/>
                <a:tab pos="3175000" algn="l"/>
                <a:tab pos="4089400" algn="l"/>
                <a:tab pos="5003800" algn="l"/>
                <a:tab pos="5918200" algn="l"/>
                <a:tab pos="6832600" algn="l"/>
                <a:tab pos="7747000" algn="l"/>
                <a:tab pos="8661400" algn="l"/>
                <a:tab pos="9575800" algn="l"/>
                <a:tab pos="10490200" algn="l"/>
              </a:tabLst>
            </a:pPr>
            <a:endParaRPr lang="en-GB" altLang="en-US" sz="1700" dirty="0">
              <a:latin typeface="Arial" panose="020B0604020202020204" pitchFamily="34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2949C8-BF45-4801-9A5E-CDE0F97B5708}"/>
              </a:ext>
            </a:extLst>
          </p:cNvPr>
          <p:cNvPicPr>
            <a:picLocks noGrp="1"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1456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D07CF-0C03-4AF7-A927-8888CAAA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20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1421A6-00AE-4455-98DB-66511B9B907D}"/>
                  </a:ext>
                </a:extLst>
              </p:cNvPr>
              <p:cNvSpPr/>
              <p:nvPr/>
            </p:nvSpPr>
            <p:spPr>
              <a:xfrm>
                <a:off x="1371600" y="1905001"/>
                <a:ext cx="72390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600" dirty="0"/>
                  <a:t>&lt;0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A" sz="3600" dirty="0"/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A" sz="3600" dirty="0"/>
                  <a:t> &gt;0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1421A6-00AE-4455-98DB-66511B9B9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05001"/>
                <a:ext cx="7239000" cy="1200329"/>
              </a:xfrm>
              <a:prstGeom prst="rect">
                <a:avLst/>
              </a:prstGeom>
              <a:blipFill>
                <a:blip r:embed="rId3"/>
                <a:stretch>
                  <a:fillRect t="-8673" b="-17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11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4F999-4F07-4BE8-B1B4-12E655A8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21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DF1CB8-9D56-4A23-B767-3F00A9A55B1C}"/>
                  </a:ext>
                </a:extLst>
              </p:cNvPr>
              <p:cNvSpPr/>
              <p:nvPr/>
            </p:nvSpPr>
            <p:spPr>
              <a:xfrm>
                <a:off x="1176664" y="1981200"/>
                <a:ext cx="7281536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3200" dirty="0"/>
                  <a:t>So we look for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CA" sz="3200" dirty="0"/>
              </a:p>
              <a:p>
                <a:endParaRPr lang="en-US" sz="3200" dirty="0"/>
              </a:p>
              <a:p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CA" sz="3200" dirty="0"/>
                  <a:t> </a:t>
                </a:r>
                <a:r>
                  <a:rPr lang="en-US" sz="3200" dirty="0"/>
                  <a:t>is the first mode that can cause an instability i.e. satisfy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A" sz="3200" dirty="0"/>
                  <a:t>)(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CA" sz="3200" dirty="0"/>
                  <a:t> &lt;0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DF1CB8-9D56-4A23-B767-3F00A9A55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664" y="1981200"/>
                <a:ext cx="7281536" cy="2554545"/>
              </a:xfrm>
              <a:prstGeom prst="rect">
                <a:avLst/>
              </a:prstGeom>
              <a:blipFill>
                <a:blip r:embed="rId3"/>
                <a:stretch>
                  <a:fillRect l="-2092" t="-3341" b="-66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10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0C7D24-74DB-4EFA-AB03-BEAE28E53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Gierer</a:t>
            </a:r>
            <a:r>
              <a:rPr lang="en-CA" dirty="0"/>
              <a:t>-Meinhardt model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1626A13-CB28-417C-9030-C746AE712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reaction diffusion system that describes an activator-inhibitor interaction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022C5-9ABA-4122-BE2F-99099021B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39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9948" y="1570814"/>
            <a:ext cx="0" cy="3710227"/>
          </a:xfrm>
          <a:prstGeom prst="line">
            <a:avLst/>
          </a:prstGeom>
          <a:ln w="19050">
            <a:solidFill>
              <a:srgbClr val="FFB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2B697-410A-44BB-A261-DB4D8051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4D841B-93D7-45A6-BF6E-C63D86AEC047}" type="slidenum">
              <a:rPr lang="en-US" alt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415D3-5766-4C21-A335-2724C0399E67}"/>
                  </a:ext>
                </a:extLst>
              </p:cNvPr>
              <p:cNvSpPr txBox="1"/>
              <p:nvPr/>
            </p:nvSpPr>
            <p:spPr>
              <a:xfrm>
                <a:off x="1157189" y="1981200"/>
                <a:ext cx="4333174" cy="988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𝑏𝑢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f>
                        <m:fPr>
                          <m:ctrlP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200" dirty="0">
                  <a:solidFill>
                    <a:schemeClr val="bg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415D3-5766-4C21-A335-2724C0399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89" y="1981200"/>
                <a:ext cx="4333174" cy="988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33366-E679-4140-9B14-EA31CFEB94E5}"/>
                  </a:ext>
                </a:extLst>
              </p:cNvPr>
              <p:cNvSpPr txBox="1"/>
              <p:nvPr/>
            </p:nvSpPr>
            <p:spPr>
              <a:xfrm>
                <a:off x="1182589" y="3733800"/>
                <a:ext cx="4056752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200" dirty="0">
                  <a:solidFill>
                    <a:schemeClr val="bg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133366-E679-4140-9B14-EA31CFEB9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589" y="3733800"/>
                <a:ext cx="4056752" cy="988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50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1DF98-5B4E-4AF8-8A8E-A6A5BFEF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6243638"/>
            <a:ext cx="946150" cy="457200"/>
          </a:xfrm>
        </p:spPr>
        <p:txBody>
          <a:bodyPr/>
          <a:lstStyle/>
          <a:p>
            <a:fld id="{DD4D841B-93D7-45A6-BF6E-C63D86AEC047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B519F5-263D-47F3-B9BA-49B2E7135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646" y="2212181"/>
            <a:ext cx="8130907" cy="1204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D4B7E-B052-4A27-A8D1-D153E1D06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75" y="3886200"/>
            <a:ext cx="7391400" cy="14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41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2167B-28CC-4E36-A49F-7CA9F2CC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25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B7748F8-B0D6-45FF-8030-2AA7C200BDE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182688" y="1600200"/>
                <a:ext cx="4575740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CA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̃"/>
                          <m:ctrlPr>
                            <a:rPr lang="en-CA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CA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f>
                        <m:fPr>
                          <m:ctrlP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CA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200" dirty="0">
                  <a:solidFill>
                    <a:schemeClr val="bg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B7748F8-B0D6-45FF-8030-2AA7C200BDE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88" y="1600200"/>
                <a:ext cx="4575740" cy="98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F4C1214D-B919-4385-A3FA-7BFEC9FD60D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69988" y="2819400"/>
                <a:ext cx="4175695" cy="988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CA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CA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acc>
                        <m:accPr>
                          <m:chr m:val="̃"/>
                          <m:ctrlPr>
                            <a:rPr lang="en-CA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CA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CA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CA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CA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dirty="0">
                  <a:solidFill>
                    <a:schemeClr val="bg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F4C1214D-B919-4385-A3FA-7BFEC9FD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9988" y="2819400"/>
                <a:ext cx="4175695" cy="988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85BEC3-5BDF-49D6-81C3-2F8B68AC8623}"/>
                  </a:ext>
                </a:extLst>
              </p:cNvPr>
              <p:cNvSpPr txBox="1"/>
              <p:nvPr/>
            </p:nvSpPr>
            <p:spPr>
              <a:xfrm>
                <a:off x="5029200" y="5029200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i="1">
                            <a:solidFill>
                              <a:schemeClr val="bg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85BEC3-5BDF-49D6-81C3-2F8B68AC8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029200"/>
                <a:ext cx="3429000" cy="369332"/>
              </a:xfrm>
              <a:prstGeom prst="rect">
                <a:avLst/>
              </a:prstGeom>
              <a:blipFill>
                <a:blip r:embed="rId4"/>
                <a:stretch>
                  <a:fillRect l="-1421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B6F579-7901-48DD-93CD-F7B892050813}"/>
                  </a:ext>
                </a:extLst>
              </p:cNvPr>
              <p:cNvSpPr txBox="1"/>
              <p:nvPr/>
            </p:nvSpPr>
            <p:spPr>
              <a:xfrm>
                <a:off x="5045075" y="5451753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i="1">
                            <a:solidFill>
                              <a:schemeClr val="bg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B6F579-7901-48DD-93CD-F7B892050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75" y="5451753"/>
                <a:ext cx="3429000" cy="369332"/>
              </a:xfrm>
              <a:prstGeom prst="rect">
                <a:avLst/>
              </a:prstGeom>
              <a:blipFill>
                <a:blip r:embed="rId5"/>
                <a:stretch>
                  <a:fillRect l="-1601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26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52680-F9F7-4FD9-8604-3506E529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26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A88A7D-F484-4D15-834F-0116DD3E3A48}"/>
                  </a:ext>
                </a:extLst>
              </p:cNvPr>
              <p:cNvSpPr/>
              <p:nvPr/>
            </p:nvSpPr>
            <p:spPr>
              <a:xfrm>
                <a:off x="990600" y="1600201"/>
                <a:ext cx="7956550" cy="4111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sz="3200" dirty="0"/>
                  <a:t>We set,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̃"/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2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𝑞𝑥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  <a:p>
                <a:pPr algn="ctr"/>
                <a:r>
                  <a:rPr lang="en-CA" sz="3200" dirty="0"/>
                  <a:t>and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̃"/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2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32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𝑞𝑥</m:t>
                        </m:r>
                      </m:sup>
                    </m:sSup>
                  </m:oMath>
                </a14:m>
                <a:r>
                  <a:rPr lang="en-CA" sz="3200" dirty="0"/>
                  <a:t>,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where each</a:t>
                </a:r>
                <a:r>
                  <a:rPr lang="en-US" sz="3200" i="1" dirty="0"/>
                  <a:t> q </a:t>
                </a:r>
                <a:r>
                  <a:rPr lang="en-US" sz="3200" dirty="0"/>
                  <a:t>is the wave-number of a Fourier mode.</a:t>
                </a:r>
                <a:endParaRPr lang="en-CA" sz="3200" dirty="0"/>
              </a:p>
              <a:p>
                <a:endParaRPr lang="en-CA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A88A7D-F484-4D15-834F-0116DD3E3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600201"/>
                <a:ext cx="7956550" cy="4111895"/>
              </a:xfrm>
              <a:prstGeom prst="rect">
                <a:avLst/>
              </a:prstGeom>
              <a:blipFill>
                <a:blip r:embed="rId3"/>
                <a:stretch>
                  <a:fillRect l="-1992" t="-19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99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15744-517F-4B5B-B902-34FE23E0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288B6-4FA7-489E-B8F9-4B3C85268C37}" type="slidenum">
              <a:rPr lang="en-US" altLang="en-US" smtClean="0"/>
              <a:pPr/>
              <a:t>27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92B318-B766-4624-A658-EF2BBA76ADFA}"/>
                  </a:ext>
                </a:extLst>
              </p:cNvPr>
              <p:cNvSpPr/>
              <p:nvPr/>
            </p:nvSpPr>
            <p:spPr>
              <a:xfrm>
                <a:off x="593725" y="2590800"/>
                <a:ext cx="7956550" cy="1857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+mj-lt"/>
                  </a:rPr>
                  <a:t>The system becomes,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r>
                  <a:rPr lang="en-CA" sz="3200" dirty="0"/>
                  <a:t>  =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−1−</m:t>
                                  </m:r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CA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acc>
                                <m:accPr>
                                  <m:chr m:val="̃"/>
                                  <m:ctrlPr>
                                    <a:rPr lang="en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92B318-B766-4624-A658-EF2BBA76A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" y="2590800"/>
                <a:ext cx="7956550" cy="1857624"/>
              </a:xfrm>
              <a:prstGeom prst="rect">
                <a:avLst/>
              </a:prstGeom>
              <a:blipFill>
                <a:blip r:embed="rId2"/>
                <a:stretch>
                  <a:fillRect l="-1914" t="-42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18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DC037-C499-499F-87E7-AEC12030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28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F2F508-4195-4A06-A0B2-659ED3B24141}"/>
                  </a:ext>
                </a:extLst>
              </p:cNvPr>
              <p:cNvSpPr txBox="1"/>
              <p:nvPr/>
            </p:nvSpPr>
            <p:spPr>
              <a:xfrm>
                <a:off x="304800" y="2057400"/>
                <a:ext cx="79248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3200" dirty="0"/>
                  <a:t> by our derived condition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CA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200" dirty="0"/>
                  <a:t>are positive by definition.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F2F508-4195-4A06-A0B2-659ED3B2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7924800" cy="1569660"/>
              </a:xfrm>
              <a:prstGeom prst="rect">
                <a:avLst/>
              </a:prstGeom>
              <a:blipFill>
                <a:blip r:embed="rId3"/>
                <a:stretch>
                  <a:fillRect l="-1923" t="-5447" b="-116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0438E6F-C663-4FEC-984D-ADC5190B9AD0}"/>
              </a:ext>
            </a:extLst>
          </p:cNvPr>
          <p:cNvSpPr txBox="1"/>
          <p:nvPr/>
        </p:nvSpPr>
        <p:spPr>
          <a:xfrm>
            <a:off x="403635" y="3627060"/>
            <a:ext cx="929557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+mj-lt"/>
              </a:rPr>
              <a:t>In order for the system become unstable,</a:t>
            </a:r>
          </a:p>
          <a:p>
            <a:r>
              <a:rPr lang="en-US" sz="3200" dirty="0">
                <a:latin typeface="+mj-lt"/>
              </a:rPr>
              <a:t> we need,</a:t>
            </a:r>
            <a:endParaRPr lang="en-US" sz="3200" b="0" i="1" dirty="0">
              <a:latin typeface="+mj-l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FC2AB56-23EF-4508-BE77-597DFD40A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Gentium Basic"/>
              </a:rPr>
              <a:t>Notice that the determinant is a quadratic function with respect to 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Gentium Basic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DFFC02-89D3-4D3D-9510-3AC2CECA0404}"/>
                  </a:ext>
                </a:extLst>
              </p:cNvPr>
              <p:cNvSpPr/>
              <p:nvPr/>
            </p:nvSpPr>
            <p:spPr>
              <a:xfrm>
                <a:off x="196849" y="4889182"/>
                <a:ext cx="970915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𝑑𝑒𝑡</m:t>
                        </m:r>
                      </m:fName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e>
                    </m:fun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−1−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3200" i="1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DFFC02-89D3-4D3D-9510-3AC2CECA04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49" y="4889182"/>
                <a:ext cx="9709150" cy="1077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68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E5261-3386-455F-9186-44A282BF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DCDAF1C-9E72-48DD-9ED7-58B78496F9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2209800"/>
            <a:ext cx="919213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We will get two real roots for the quadratic when,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A5124E-D49F-4FBA-9308-75382674EEC3}"/>
                  </a:ext>
                </a:extLst>
              </p:cNvPr>
              <p:cNvSpPr txBox="1"/>
              <p:nvPr/>
            </p:nvSpPr>
            <p:spPr>
              <a:xfrm>
                <a:off x="2269820" y="2832618"/>
                <a:ext cx="4652492" cy="596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&gt;2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ra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A5124E-D49F-4FBA-9308-75382674E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820" y="2832618"/>
                <a:ext cx="4652492" cy="596382"/>
              </a:xfrm>
              <a:prstGeom prst="rect">
                <a:avLst/>
              </a:prstGeom>
              <a:blipFill>
                <a:blip r:embed="rId2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21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86262-69D3-46B4-B80B-D54DE46C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028" name="Picture 4" descr="http://www.theshapeofmath.com/_media/princeton/dynsys/titleseqbw.gif">
            <a:extLst>
              <a:ext uri="{FF2B5EF4-FFF2-40B4-BE49-F238E27FC236}">
                <a16:creationId xmlns:a16="http://schemas.microsoft.com/office/drawing/2014/main" id="{7EBAAF11-9EC8-45C3-A2A7-B8ED7D2A7C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49718"/>
            <a:ext cx="57150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16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4B68-25E0-4D25-A9EB-80DB043E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Spatial Domain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1051-D482-4AC0-81A7-4F039609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30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C360B9-15D2-4F14-8D18-579E22202DA8}"/>
                  </a:ext>
                </a:extLst>
              </p:cNvPr>
              <p:cNvSpPr txBox="1"/>
              <p:nvPr/>
            </p:nvSpPr>
            <p:spPr>
              <a:xfrm>
                <a:off x="1150938" y="1752601"/>
                <a:ext cx="7993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If we apply periodic boundary conditions over a domain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3200" dirty="0"/>
                  <a:t> the separable solution will then of the form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C360B9-15D2-4F14-8D18-579E22202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938" y="1752601"/>
                <a:ext cx="7993062" cy="1569660"/>
              </a:xfrm>
              <a:prstGeom prst="rect">
                <a:avLst/>
              </a:prstGeom>
              <a:blipFill>
                <a:blip r:embed="rId2"/>
                <a:stretch>
                  <a:fillRect l="-1983" t="-5058" b="-116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471B27-CDE9-40D6-AE70-C03760FD1B84}"/>
                  </a:ext>
                </a:extLst>
              </p:cNvPr>
              <p:cNvSpPr txBox="1"/>
              <p:nvPr/>
            </p:nvSpPr>
            <p:spPr>
              <a:xfrm>
                <a:off x="3886200" y="3299730"/>
                <a:ext cx="3827586" cy="1192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CA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471B27-CDE9-40D6-AE70-C03760FD1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299730"/>
                <a:ext cx="3827586" cy="1192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3D1E38-7E22-48AA-A4EA-D4E429EC455C}"/>
                  </a:ext>
                </a:extLst>
              </p:cNvPr>
              <p:cNvSpPr txBox="1"/>
              <p:nvPr/>
            </p:nvSpPr>
            <p:spPr>
              <a:xfrm>
                <a:off x="1484903" y="4790928"/>
                <a:ext cx="5230663" cy="84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{1,2 . . . .}</m:t>
                      </m:r>
                    </m:oMath>
                  </m:oMathPara>
                </a14:m>
                <a:endParaRPr lang="en-CA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3D1E38-7E22-48AA-A4EA-D4E429EC4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903" y="4790928"/>
                <a:ext cx="5230663" cy="840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157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08831-1625-4522-BFA3-B1BBA52E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59B63-DC27-4902-A44C-E695D8CA8A26}"/>
              </a:ext>
            </a:extLst>
          </p:cNvPr>
          <p:cNvSpPr txBox="1"/>
          <p:nvPr/>
        </p:nvSpPr>
        <p:spPr>
          <a:xfrm>
            <a:off x="1143000" y="175260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Since we want patterns to form, then the smallest allowed L has to be such that, 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D040B8-094F-4DAD-9FC5-D8E0808DF217}"/>
                  </a:ext>
                </a:extLst>
              </p:cNvPr>
              <p:cNvSpPr txBox="1"/>
              <p:nvPr/>
            </p:nvSpPr>
            <p:spPr>
              <a:xfrm>
                <a:off x="2362200" y="2981505"/>
                <a:ext cx="5886035" cy="1138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ad>
                            <m:radPr>
                              <m:deg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ra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D040B8-094F-4DAD-9FC5-D8E0808DF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981505"/>
                <a:ext cx="5886035" cy="11387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26A34E-99F3-4562-A088-D74F1B006100}"/>
                  </a:ext>
                </a:extLst>
              </p:cNvPr>
              <p:cNvSpPr txBox="1"/>
              <p:nvPr/>
            </p:nvSpPr>
            <p:spPr>
              <a:xfrm>
                <a:off x="914400" y="4425091"/>
                <a:ext cx="7714835" cy="2288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2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CA" sz="3200" dirty="0"/>
                  <a:t> is the bigger of the two solutions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CA" sz="3200" dirty="0"/>
                  <a:t> In other words, our critical length will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26A34E-99F3-4562-A088-D74F1B006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425091"/>
                <a:ext cx="7714835" cy="2288447"/>
              </a:xfrm>
              <a:prstGeom prst="rect">
                <a:avLst/>
              </a:prstGeom>
              <a:blipFill>
                <a:blip r:embed="rId3"/>
                <a:stretch>
                  <a:fillRect l="-1975" t="-3733" r="-5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651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647371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179379-656D-470F-9803-28818059C2BD}"/>
                  </a:ext>
                </a:extLst>
              </p:cNvPr>
              <p:cNvSpPr txBox="1"/>
              <p:nvPr/>
            </p:nvSpPr>
            <p:spPr>
              <a:xfrm>
                <a:off x="451532" y="2250610"/>
                <a:ext cx="2391675" cy="2354240"/>
              </a:xfrm>
              <a:prstGeom prst="ellipse">
                <a:avLst/>
              </a:prstGeom>
              <a:solidFill>
                <a:srgbClr val="262626"/>
              </a:solidFill>
              <a:ln w="174625" cmpd="thinThick">
                <a:solidFill>
                  <a:srgbClr val="262626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 eaLnBrk="1" hangingPunct="1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75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𝐿</m:t>
                      </m:r>
                      <m:r>
                        <a:rPr lang="en-US" sz="2275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&lt;</m:t>
                      </m:r>
                      <m:sSub>
                        <m:sSubPr>
                          <m:ctrlPr>
                            <a:rPr lang="en-US" sz="2275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275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𝐿</m:t>
                          </m:r>
                        </m:e>
                        <m:sub>
                          <m:r>
                            <a:rPr lang="en-US" sz="2275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275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179379-656D-470F-9803-28818059C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32" y="2250610"/>
                <a:ext cx="2391675" cy="235424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74625" cmpd="thinThick">
                <a:solidFill>
                  <a:srgbClr val="262626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www.theshapeofmath.com/_media/princeton/dynsys/tstwo/10.gif">
            <a:extLst>
              <a:ext uri="{FF2B5EF4-FFF2-40B4-BE49-F238E27FC236}">
                <a16:creationId xmlns:a16="http://schemas.microsoft.com/office/drawing/2014/main" id="{5505AA84-BB46-4466-8DDD-CDB11B8793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5982" y="608330"/>
            <a:ext cx="467415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6F83-9E4A-4E1C-9E9C-DEB7F739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2693" y="6473597"/>
            <a:ext cx="420007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4D841B-93D7-45A6-BF6E-C63D86AEC047}" type="slidenum">
              <a:rPr lang="en-US" altLang="en-US" sz="105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altLang="en-US" sz="1050">
              <a:solidFill>
                <a:srgbClr val="89898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046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13E30-FBF7-4446-BD75-1CDC5508308F}"/>
                  </a:ext>
                </a:extLst>
              </p:cNvPr>
              <p:cNvSpPr txBox="1"/>
              <p:nvPr/>
            </p:nvSpPr>
            <p:spPr>
              <a:xfrm>
                <a:off x="725214" y="1204108"/>
                <a:ext cx="2002054" cy="17811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eaLnBrk="1" hangingPunct="1"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𝐿</m:t>
                      </m:r>
                      <m:r>
                        <a:rPr lang="en-US" sz="2800" b="0" i="1" kern="12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&gt;</m:t>
                      </m:r>
                      <m:sSub>
                        <m:sSubPr>
                          <m:ctrlPr>
                            <a:rPr lang="en-US" sz="28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8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13E30-FBF7-4446-BD75-1CDC55083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4" y="1204108"/>
                <a:ext cx="2002054" cy="1781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www.theshapeofmath.com/_media/princeton/dynsys/tstwo/80v3.gif">
            <a:extLst>
              <a:ext uri="{FF2B5EF4-FFF2-40B4-BE49-F238E27FC236}">
                <a16:creationId xmlns:a16="http://schemas.microsoft.com/office/drawing/2014/main" id="{925D4A2F-1DA7-428D-AAB4-A39318B11B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3062" y="457200"/>
            <a:ext cx="4414253" cy="532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2F75B-9787-4BB8-ADB0-F5AFAE339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3825" y="6356350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4D841B-93D7-45A6-BF6E-C63D86AEC047}" type="slidenum">
              <a:rPr lang="en-US" altLang="en-US" sz="10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altLang="en-US" sz="10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5990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EEF906-E0B4-4B6F-974A-0F91654CC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25" y="2178158"/>
            <a:ext cx="8492563" cy="36892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A8EA-ACAC-4737-BB26-83DCEA98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DD673-E73F-412F-B7C7-F9E73376CE51}"/>
              </a:ext>
            </a:extLst>
          </p:cNvPr>
          <p:cNvSpPr txBox="1"/>
          <p:nvPr/>
        </p:nvSpPr>
        <p:spPr>
          <a:xfrm>
            <a:off x="1219200" y="6858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2D </a:t>
            </a:r>
            <a:r>
              <a:rPr lang="en-CA" sz="3200" dirty="0" err="1"/>
              <a:t>Gierer</a:t>
            </a:r>
            <a:r>
              <a:rPr lang="en-CA" sz="3200" dirty="0"/>
              <a:t> Meinhardt </a:t>
            </a:r>
          </a:p>
        </p:txBody>
      </p:sp>
    </p:spTree>
    <p:extLst>
      <p:ext uri="{BB962C8B-B14F-4D97-AF65-F5344CB8AC3E}">
        <p14:creationId xmlns:p14="http://schemas.microsoft.com/office/powerpoint/2010/main" val="2034013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35A1-CD46-48D3-B858-7BCAF66D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Gray-Scott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1DF56B-232E-461A-8EC5-153A9641D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382" y="2528084"/>
            <a:ext cx="4380493" cy="1510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02D9-6847-4CB1-90C1-7609479C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693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2394C-789B-4044-8C5B-2AC5402F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B418-AC11-4FD1-8807-016201A4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00201"/>
            <a:ext cx="7659688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evolution of the concentration of u and v are described by,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7D119F-D0C3-41F5-92F7-7DA60E59C86A}"/>
                  </a:ext>
                </a:extLst>
              </p:cNvPr>
              <p:cNvSpPr txBox="1"/>
              <p:nvPr/>
            </p:nvSpPr>
            <p:spPr>
              <a:xfrm>
                <a:off x="914400" y="2934826"/>
                <a:ext cx="6103658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f>
                        <m:fPr>
                          <m:ctrlP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.  (1−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3200" dirty="0">
                  <a:solidFill>
                    <a:schemeClr val="bg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7D119F-D0C3-41F5-92F7-7DA60E59C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934826"/>
                <a:ext cx="6103658" cy="988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D8B29B-370D-4448-AA6E-2A686EBB6C1F}"/>
                  </a:ext>
                </a:extLst>
              </p:cNvPr>
              <p:cNvSpPr txBox="1"/>
              <p:nvPr/>
            </p:nvSpPr>
            <p:spPr>
              <a:xfrm>
                <a:off x="914400" y="4269643"/>
                <a:ext cx="5511317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CA" sz="320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CA" sz="3200" i="1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2">
                                      <a:lumMod val="90000"/>
                                      <a:lumOff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2">
                                  <a:lumMod val="90000"/>
                                  <a:lumOff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2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A" sz="3200" dirty="0">
                  <a:solidFill>
                    <a:schemeClr val="bg2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D8B29B-370D-4448-AA6E-2A686EBB6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269643"/>
                <a:ext cx="5511317" cy="988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724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FF11F4-221F-4DE7-931E-418663B8F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09800"/>
            <a:ext cx="9050115" cy="39076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394CC-41CE-4E4F-96A7-F4578936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864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07708-69F9-4BF9-A0F5-E5F3DA02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6D13-A25C-4456-9BE1-B46194DA1AC1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5E013FD9-EEAE-4A29-BE48-FF9D8A7AE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4625" cy="10826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History of RD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37D9062-B659-46EB-B3F4-F1FAA4406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600200"/>
            <a:ext cx="7773987" cy="45339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Turing (1952)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RD system on a sphere may be responsible for </a:t>
            </a:r>
            <a:r>
              <a:rPr lang="en-GB" altLang="en-US" u="sng"/>
              <a:t>triggering gastrulation</a:t>
            </a:r>
            <a:r>
              <a:rPr lang="en-GB" altLang="en-US"/>
              <a:t> in the embryo.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Bard and Lauder (1974)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Computer simulations </a:t>
            </a:r>
            <a:r>
              <a:rPr lang="en-GB" altLang="en-US">
                <a:latin typeface="Wingdings" panose="05000000000000000000" pitchFamily="2" charset="2"/>
              </a:rPr>
              <a:t></a:t>
            </a:r>
            <a:r>
              <a:rPr lang="en-GB" altLang="en-US"/>
              <a:t> Patterns generated by RD not regular enough to explain patterns in development.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/>
              <a:t>Can explain less regular patterns: </a:t>
            </a:r>
            <a:r>
              <a:rPr lang="en-GB" altLang="en-US" u="sng"/>
              <a:t>leaf organization</a:t>
            </a:r>
            <a:r>
              <a:rPr lang="en-GB" altLang="en-US"/>
              <a:t>, </a:t>
            </a:r>
            <a:r>
              <a:rPr lang="en-GB" altLang="en-US" u="sng"/>
              <a:t>distribution of hair follicles</a:t>
            </a:r>
            <a:r>
              <a:rPr lang="en-GB" altLang="en-US"/>
              <a:t>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2DF6C2-4D5D-4232-83EC-7EE81DC4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4F4EC-0C5B-4A64-9850-59ACA2E84896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F66CCF16-9DD2-4CCA-A971-A40C7CBF9CC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457200" y="1081088"/>
            <a:ext cx="8229600" cy="498475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t"/>
          <a:lstStyle/>
          <a:p>
            <a:pPr marL="342900" indent="-342900">
              <a:lnSpc>
                <a:spcPct val="93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3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3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>
                <a:solidFill>
                  <a:schemeClr val="tx1"/>
                </a:solidFill>
              </a:rPr>
              <a:t>Bard (1981), Murray (1981) independently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RD can explain the patterns on </a:t>
            </a:r>
            <a:r>
              <a:rPr lang="en-GB" altLang="en-US" sz="2800" u="sng" dirty="0">
                <a:solidFill>
                  <a:schemeClr val="tx1"/>
                </a:solidFill>
              </a:rPr>
              <a:t>coats of animals.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>
                <a:solidFill>
                  <a:schemeClr val="tx1"/>
                </a:solidFill>
              </a:rPr>
              <a:t>Bard (1981)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Spot and stripe patterns.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Small, white </a:t>
            </a:r>
            <a:r>
              <a:rPr lang="en-GB" altLang="en-US" sz="2800" u="sng" dirty="0">
                <a:solidFill>
                  <a:schemeClr val="tx1"/>
                </a:solidFill>
              </a:rPr>
              <a:t>spots on a deer.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Large, dark spots on a </a:t>
            </a:r>
            <a:r>
              <a:rPr lang="en-GB" altLang="en-US" sz="2800" u="sng" dirty="0">
                <a:solidFill>
                  <a:schemeClr val="tx1"/>
                </a:solidFill>
              </a:rPr>
              <a:t>giraffe</a:t>
            </a:r>
            <a:r>
              <a:rPr lang="en-GB" altLang="en-US" sz="28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>
                <a:solidFill>
                  <a:schemeClr val="tx1"/>
                </a:solidFill>
              </a:rPr>
              <a:t>Murray (1981)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Spot-size dependent on size of animal.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Patterns found on </a:t>
            </a:r>
            <a:r>
              <a:rPr lang="en-GB" altLang="en-US" sz="2800" u="sng" dirty="0">
                <a:solidFill>
                  <a:schemeClr val="tx1"/>
                </a:solidFill>
              </a:rPr>
              <a:t>butterfly wings.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2D4AF-A938-4A31-84AB-14D2912CF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34" r="-3" b="13734"/>
          <a:stretch/>
        </p:blipFill>
        <p:spPr>
          <a:xfrm>
            <a:off x="4444680" y="10"/>
            <a:ext cx="469931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B1A308-FBEF-4DC9-9D0D-346FDFF97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9" r="3" b="3"/>
          <a:stretch/>
        </p:blipFill>
        <p:spPr>
          <a:xfrm>
            <a:off x="5241306" y="2286000"/>
            <a:ext cx="3902692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CF7BCC-41F3-4E21-A505-ECE7D76058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76" r="4" b="4"/>
          <a:stretch/>
        </p:blipFill>
        <p:spPr>
          <a:xfrm>
            <a:off x="6035713" y="4572000"/>
            <a:ext cx="3108287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4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2652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88A341CA-DAC6-467B-8B1F-2243C01D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20" y="762000"/>
            <a:ext cx="4280673" cy="4155713"/>
          </a:xfrm>
        </p:spPr>
        <p:txBody>
          <a:bodyPr>
            <a:no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</a:rPr>
              <a:t>How cells organize themselves into particular patterns?</a:t>
            </a:r>
          </a:p>
          <a:p>
            <a:pPr marL="0" lvl="0" indent="0">
              <a:buNone/>
            </a:pPr>
            <a:endParaRPr lang="en-CA" sz="2800" dirty="0">
              <a:solidFill>
                <a:srgbClr val="000000"/>
              </a:solidFill>
            </a:endParaRPr>
          </a:p>
          <a:p>
            <a:pPr lvl="0"/>
            <a:r>
              <a:rPr lang="en-US" sz="2800" dirty="0">
                <a:solidFill>
                  <a:srgbClr val="000000"/>
                </a:solidFill>
              </a:rPr>
              <a:t>How do amazing patterns occur in nature, starting from relatively simple, regular, and symmetric conditions?</a:t>
            </a:r>
            <a:endParaRPr lang="en-CA" sz="280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8646-D121-42D8-BCD0-64A8F0FE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4665" y="6356350"/>
            <a:ext cx="15806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4D841B-93D7-45A6-BF6E-C63D86AEC047}" type="slidenum">
              <a:rPr lang="en-US" altLang="en-US" smtClean="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altLang="en-US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B8352B4-1A81-4FB5-A725-78024999CBFF}"/>
              </a:ext>
            </a:extLst>
          </p:cNvPr>
          <p:cNvSpPr/>
          <p:nvPr/>
        </p:nvSpPr>
        <p:spPr bwMode="auto">
          <a:xfrm>
            <a:off x="7315200" y="914400"/>
            <a:ext cx="838200" cy="76200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92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93ACCC5D-327F-4A5E-9F0F-ED94AACEC64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143000" y="914400"/>
            <a:ext cx="8229600" cy="54340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t"/>
          <a:lstStyle/>
          <a:p>
            <a:pPr>
              <a:lnSpc>
                <a:spcPct val="80000"/>
              </a:lnSpc>
              <a:spcBef>
                <a:spcPts val="688"/>
              </a:spcBef>
              <a:buClr>
                <a:schemeClr val="folHlink"/>
              </a:buClr>
              <a:buSzPct val="6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>
                <a:solidFill>
                  <a:schemeClr val="tx1"/>
                </a:solidFill>
              </a:rPr>
              <a:t>   </a:t>
            </a:r>
          </a:p>
          <a:p>
            <a:pPr marL="342900" indent="-342900">
              <a:lnSpc>
                <a:spcPct val="80000"/>
              </a:lnSpc>
              <a:spcBef>
                <a:spcPts val="688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>
                <a:solidFill>
                  <a:schemeClr val="tx1"/>
                </a:solidFill>
              </a:rPr>
              <a:t>Meinhardt (1982)</a:t>
            </a:r>
          </a:p>
          <a:p>
            <a:pPr marL="742950" lvl="1" indent="-285750">
              <a:lnSpc>
                <a:spcPct val="80000"/>
              </a:lnSpc>
              <a:spcBef>
                <a:spcPts val="588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Stripe patterns (by 5-morphogen RD)</a:t>
            </a:r>
          </a:p>
          <a:p>
            <a:pPr marL="742950" lvl="1" indent="-285750">
              <a:lnSpc>
                <a:spcPct val="80000"/>
              </a:lnSpc>
              <a:spcBef>
                <a:spcPts val="588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u="sng" dirty="0">
                <a:solidFill>
                  <a:schemeClr val="tx1"/>
                </a:solidFill>
              </a:rPr>
              <a:t>Veins on a leaf.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 err="1">
                <a:solidFill>
                  <a:schemeClr val="tx1"/>
                </a:solidFill>
              </a:rPr>
              <a:t>Swindale</a:t>
            </a:r>
            <a:r>
              <a:rPr lang="en-GB" altLang="en-US" sz="3200" dirty="0">
                <a:solidFill>
                  <a:schemeClr val="tx1"/>
                </a:solidFill>
              </a:rPr>
              <a:t> (1980)</a:t>
            </a:r>
          </a:p>
          <a:p>
            <a:pPr marL="742950" lvl="1" indent="-285750">
              <a:lnSpc>
                <a:spcPct val="80000"/>
              </a:lnSpc>
              <a:spcBef>
                <a:spcPts val="588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Simulation by activation/inhibition between synapses.</a:t>
            </a:r>
          </a:p>
          <a:p>
            <a:pPr marL="342900" indent="-342900">
              <a:lnSpc>
                <a:spcPct val="80000"/>
              </a:lnSpc>
              <a:spcBef>
                <a:spcPts val="688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>
                <a:solidFill>
                  <a:schemeClr val="tx1"/>
                </a:solidFill>
              </a:rPr>
              <a:t>Young (1984)</a:t>
            </a:r>
          </a:p>
          <a:p>
            <a:pPr marL="742950" lvl="1" indent="-285750">
              <a:lnSpc>
                <a:spcPct val="80000"/>
              </a:lnSpc>
              <a:spcBef>
                <a:spcPts val="588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Irregular striped patterns</a:t>
            </a:r>
          </a:p>
          <a:p>
            <a:pPr marL="742950" lvl="1" indent="-285750">
              <a:lnSpc>
                <a:spcPct val="80000"/>
              </a:lnSpc>
              <a:spcBef>
                <a:spcPts val="588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Ocular dominance columns in mammalian visual system.</a:t>
            </a:r>
          </a:p>
          <a:p>
            <a:pPr marL="342900" indent="-342900">
              <a:lnSpc>
                <a:spcPct val="80000"/>
              </a:lnSpc>
              <a:spcBef>
                <a:spcPts val="688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>
                <a:solidFill>
                  <a:schemeClr val="tx1"/>
                </a:solidFill>
              </a:rPr>
              <a:t>Meinhardt and Klinger (1987)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>
                <a:solidFill>
                  <a:schemeClr val="tx1"/>
                </a:solidFill>
              </a:rPr>
              <a:t>Patterns of pigment found on </a:t>
            </a:r>
            <a:r>
              <a:rPr lang="en-GB" altLang="en-US" sz="2800" u="sng" dirty="0">
                <a:solidFill>
                  <a:schemeClr val="tx1"/>
                </a:solidFill>
              </a:rPr>
              <a:t>mollusc shells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4619-F2D4-4614-97CB-68BA16D5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Web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4BE01-4A7A-4552-8521-C18CAE22B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http://mrob.com/pub/comp/xmorphia/</a:t>
            </a:r>
            <a:endParaRPr lang="en-CA" dirty="0"/>
          </a:p>
          <a:p>
            <a:r>
              <a:rPr lang="en-CA" dirty="0">
                <a:hlinkClick r:id="rId3"/>
              </a:rPr>
              <a:t>http://groups.csail.mit.edu/mac/projects/amorphous/GrayScott/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D41A3-529D-4F2D-8FE8-AC0AC8BA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9808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D85C2-1C8A-428D-83B6-AB3EAE61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91A46-BCC0-4BAB-9E03-0A138415919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8673" name="Rectangle 1">
            <a:extLst>
              <a:ext uri="{FF2B5EF4-FFF2-40B4-BE49-F238E27FC236}">
                <a16:creationId xmlns:a16="http://schemas.microsoft.com/office/drawing/2014/main" id="{C355B1D4-4CAF-4445-972F-E9FB8ADB61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4625" cy="10826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References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BB204D5D-EEEB-419A-A1B7-AEA1B5C23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600200"/>
            <a:ext cx="7773987" cy="45339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>
              <a:lnSpc>
                <a:spcPct val="80000"/>
              </a:lnSpc>
              <a:spcBef>
                <a:spcPts val="688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800" dirty="0"/>
              <a:t>A. Turing. “The Chemical Basis of Morphogenesis,” </a:t>
            </a:r>
            <a:r>
              <a:rPr lang="en-GB" altLang="en-US" sz="2800" i="1" dirty="0"/>
              <a:t>Philosophical Transactions of the Royal Society B,</a:t>
            </a:r>
            <a:r>
              <a:rPr lang="en-GB" altLang="en-US" sz="2800" dirty="0"/>
              <a:t> vol. 237, pp 37-72 (August 14, 1952).</a:t>
            </a:r>
          </a:p>
          <a:p>
            <a:pPr>
              <a:lnSpc>
                <a:spcPct val="80000"/>
              </a:lnSpc>
              <a:spcBef>
                <a:spcPts val="688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 err="1"/>
              <a:t>Kharab</a:t>
            </a:r>
            <a:r>
              <a:rPr lang="en-US" sz="2800" dirty="0"/>
              <a:t>, A. and Guenther, R. B. (2006). An introduction to numerical methods: a MATLAB approach. Boca Raton: Chapman &amp; Hall, 2 edition.</a:t>
            </a:r>
          </a:p>
          <a:p>
            <a:pPr>
              <a:lnSpc>
                <a:spcPct val="80000"/>
              </a:lnSpc>
              <a:spcBef>
                <a:spcPts val="688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 dirty="0"/>
              <a:t>Murray, J. and </a:t>
            </a:r>
            <a:r>
              <a:rPr lang="en-US" sz="2800" dirty="0" err="1"/>
              <a:t>Sperb</a:t>
            </a:r>
            <a:r>
              <a:rPr lang="en-US" sz="2800" dirty="0"/>
              <a:t>, R. (1983). Minimum domains for spatial patterns in a class of reaction diffusion equations. Journal of mathematical biology, 18(2):169–184.</a:t>
            </a:r>
            <a:endParaRPr lang="en-GB" altLang="en-US" sz="28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CAEBE-A139-4761-ACD2-68688DCD3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30463"/>
          <a:stretch/>
        </p:blipFill>
        <p:spPr>
          <a:xfrm>
            <a:off x="1095447" y="10"/>
            <a:ext cx="6953105" cy="6857990"/>
          </a:xfrm>
          <a:custGeom>
            <a:avLst/>
            <a:gdLst>
              <a:gd name="connsiteX0" fmla="*/ 1503712 w 9270806"/>
              <a:gd name="connsiteY0" fmla="*/ 0 h 6858000"/>
              <a:gd name="connsiteX1" fmla="*/ 7767094 w 9270806"/>
              <a:gd name="connsiteY1" fmla="*/ 0 h 6858000"/>
              <a:gd name="connsiteX2" fmla="*/ 7913128 w 9270806"/>
              <a:gd name="connsiteY2" fmla="*/ 139721 h 6858000"/>
              <a:gd name="connsiteX3" fmla="*/ 9270806 w 9270806"/>
              <a:gd name="connsiteY3" fmla="*/ 3429000 h 6858000"/>
              <a:gd name="connsiteX4" fmla="*/ 7913128 w 9270806"/>
              <a:gd name="connsiteY4" fmla="*/ 6718279 h 6858000"/>
              <a:gd name="connsiteX5" fmla="*/ 7767094 w 9270806"/>
              <a:gd name="connsiteY5" fmla="*/ 6858000 h 6858000"/>
              <a:gd name="connsiteX6" fmla="*/ 1503712 w 9270806"/>
              <a:gd name="connsiteY6" fmla="*/ 6858000 h 6858000"/>
              <a:gd name="connsiteX7" fmla="*/ 1357679 w 9270806"/>
              <a:gd name="connsiteY7" fmla="*/ 6718279 h 6858000"/>
              <a:gd name="connsiteX8" fmla="*/ 0 w 9270806"/>
              <a:gd name="connsiteY8" fmla="*/ 3429000 h 6858000"/>
              <a:gd name="connsiteX9" fmla="*/ 1357679 w 9270806"/>
              <a:gd name="connsiteY9" fmla="*/ 139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512A7-C546-4C5E-BFB1-4EA99618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D4D841B-93D7-45A6-BF6E-C63D86AEC047}" type="slidenum">
              <a:rPr lang="en-US" alt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</a:t>
            </a:fld>
            <a:endParaRPr lang="en-US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598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70C2-2942-4D7A-821F-8AD2101B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E4760-2AF0-4084-9DDE-07236D706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Reaction-Diffusion forms pattern?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History of Pattern formation study using Reaction-Diffusion models.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A967-D25C-499E-8154-7DE0766B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D841B-93D7-45A6-BF6E-C63D86AEC047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5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DCF61-9888-4297-9495-5E0CF657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7600" y="6248400"/>
            <a:ext cx="1479550" cy="469900"/>
          </a:xfrm>
        </p:spPr>
        <p:txBody>
          <a:bodyPr/>
          <a:lstStyle/>
          <a:p>
            <a:fld id="{643AB81C-A1BE-48B3-9EB3-3A705AEA10DF}" type="slidenum">
              <a:rPr lang="en-US" altLang="en-US" sz="1200"/>
              <a:pPr/>
              <a:t>7</a:t>
            </a:fld>
            <a:endParaRPr lang="en-US" altLang="en-US" sz="1200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F7332093-1855-4B41-B5DC-DCD70C33A7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4625" cy="10826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Reaction Diffusion (RD)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36CF1F23-5827-43C9-9992-5B8FD91F4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600200"/>
            <a:ext cx="7773987" cy="45339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A chemical mechanism for pattern formation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Two chemicals </a:t>
            </a:r>
            <a:r>
              <a:rPr lang="en-GB" altLang="en-US" u="sng" dirty="0"/>
              <a:t>diffusing</a:t>
            </a:r>
            <a:r>
              <a:rPr lang="en-GB" altLang="en-US" dirty="0"/>
              <a:t> across a surface and </a:t>
            </a:r>
            <a:r>
              <a:rPr lang="en-GB" altLang="en-US" u="sng" dirty="0"/>
              <a:t>reacting</a:t>
            </a:r>
            <a:r>
              <a:rPr lang="en-GB" altLang="en-US" dirty="0"/>
              <a:t> with one another can form stable patterns of chemical concentration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36E4E1D-1347-4913-A9BD-8A04A119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AE951-8F30-4710-B259-EF631E66A6F5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145" name="Rectangle 1">
            <a:extLst>
              <a:ext uri="{FF2B5EF4-FFF2-40B4-BE49-F238E27FC236}">
                <a16:creationId xmlns:a16="http://schemas.microsoft.com/office/drawing/2014/main" id="{E92804F7-044D-4EA9-B2C2-80E27126A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4625" cy="10826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Mathematical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2A6907-58BD-4198-9807-FE90A94EE4FC}"/>
                  </a:ext>
                </a:extLst>
              </p:cNvPr>
              <p:cNvSpPr txBox="1"/>
              <p:nvPr/>
            </p:nvSpPr>
            <p:spPr>
              <a:xfrm>
                <a:off x="2690847" y="2528522"/>
                <a:ext cx="4055406" cy="1921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CA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endParaRPr lang="en-CA" sz="3200" dirty="0"/>
              </a:p>
              <a:p>
                <a:endParaRPr lang="en-CA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2A6907-58BD-4198-9807-FE90A94EE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847" y="2528522"/>
                <a:ext cx="4055406" cy="1921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41A11F-8AA1-4C3A-904D-DA8B7E2FA9C1}"/>
                  </a:ext>
                </a:extLst>
              </p:cNvPr>
              <p:cNvSpPr txBox="1"/>
              <p:nvPr/>
            </p:nvSpPr>
            <p:spPr>
              <a:xfrm>
                <a:off x="2706087" y="3513407"/>
                <a:ext cx="4058932" cy="936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CA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41A11F-8AA1-4C3A-904D-DA8B7E2FA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087" y="3513407"/>
                <a:ext cx="4058932" cy="936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9CC39-B128-4F7B-8D82-EBFFB7E4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148B6-7AD0-454C-B3B8-0A5C3997F84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169" name="Rectangle 1">
            <a:extLst>
              <a:ext uri="{FF2B5EF4-FFF2-40B4-BE49-F238E27FC236}">
                <a16:creationId xmlns:a16="http://schemas.microsoft.com/office/drawing/2014/main" id="{0FCC7B29-064A-4F86-8A01-534E4F28D6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4625" cy="108267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/>
              <a:t>Analytical Solution?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796ED36-CC29-48DE-BA6B-BBFDC73115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1600200"/>
            <a:ext cx="7773987" cy="45339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Closed-form solution: difficult/impossible (except when F,G very simple)</a:t>
            </a:r>
          </a:p>
          <a:p>
            <a:pPr>
              <a:buFont typeface="Wingdings" panose="05000000000000000000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Therefore: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/>
              <a:t>Discretize 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3200" dirty="0"/>
              <a:t>Solve numerically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1224</Words>
  <Application>Microsoft Office PowerPoint</Application>
  <PresentationFormat>On-screen Show (4:3)</PresentationFormat>
  <Paragraphs>174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Cambria Math</vt:lpstr>
      <vt:lpstr>Gentium Basic</vt:lpstr>
      <vt:lpstr>StarSymbol</vt:lpstr>
      <vt:lpstr>Tahoma</vt:lpstr>
      <vt:lpstr>Times New Roman</vt:lpstr>
      <vt:lpstr>Wingdings</vt:lpstr>
      <vt:lpstr>Blends</vt:lpstr>
      <vt:lpstr>PowerPoint Presentation</vt:lpstr>
      <vt:lpstr>Pattern Formation  by Reaction-Diffusion (RD)  </vt:lpstr>
      <vt:lpstr>PowerPoint Presentation</vt:lpstr>
      <vt:lpstr>PowerPoint Presentation</vt:lpstr>
      <vt:lpstr>PowerPoint Presentation</vt:lpstr>
      <vt:lpstr>Outline</vt:lpstr>
      <vt:lpstr>Reaction Diffusion (RD)</vt:lpstr>
      <vt:lpstr>Mathematical Model</vt:lpstr>
      <vt:lpstr>Analytical Solution?</vt:lpstr>
      <vt:lpstr>Turing Instability</vt:lpstr>
      <vt:lpstr>Conditions for Turing Instabilities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Gierer-Meinhardt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Domain</vt:lpstr>
      <vt:lpstr>PowerPoint Presentation</vt:lpstr>
      <vt:lpstr>PowerPoint Presentation</vt:lpstr>
      <vt:lpstr>PowerPoint Presentation</vt:lpstr>
      <vt:lpstr>PowerPoint Presentation</vt:lpstr>
      <vt:lpstr>Gray-Scott model</vt:lpstr>
      <vt:lpstr>PowerPoint Presentation</vt:lpstr>
      <vt:lpstr>PowerPoint Presentation</vt:lpstr>
      <vt:lpstr>History of RD</vt:lpstr>
      <vt:lpstr>PowerPoint Presentation</vt:lpstr>
      <vt:lpstr>PowerPoint Presentation</vt:lpstr>
      <vt:lpstr>Web Resources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fahim sahariar alam abir</dc:creator>
  <cp:lastModifiedBy>fahim sahariar alam abir</cp:lastModifiedBy>
  <cp:revision>3</cp:revision>
  <dcterms:created xsi:type="dcterms:W3CDTF">2019-11-21T16:23:31Z</dcterms:created>
  <dcterms:modified xsi:type="dcterms:W3CDTF">2019-11-21T16:43:12Z</dcterms:modified>
</cp:coreProperties>
</file>